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8C3321-E82D-4B03-A201-A257E6E6C460}"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D279-347D-4A8E-891B-85D1B0F774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C3321-E82D-4B03-A201-A257E6E6C460}"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D279-347D-4A8E-891B-85D1B0F774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C3321-E82D-4B03-A201-A257E6E6C460}"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D279-347D-4A8E-891B-85D1B0F774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C3321-E82D-4B03-A201-A257E6E6C460}"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D279-347D-4A8E-891B-85D1B0F774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8C3321-E82D-4B03-A201-A257E6E6C460}"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D279-347D-4A8E-891B-85D1B0F774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8C3321-E82D-4B03-A201-A257E6E6C460}" type="datetimeFigureOut">
              <a:rPr lang="en-US" smtClean="0"/>
              <a:pPr/>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1D279-347D-4A8E-891B-85D1B0F774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8C3321-E82D-4B03-A201-A257E6E6C460}" type="datetimeFigureOut">
              <a:rPr lang="en-US" smtClean="0"/>
              <a:pPr/>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C1D279-347D-4A8E-891B-85D1B0F774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8C3321-E82D-4B03-A201-A257E6E6C460}" type="datetimeFigureOut">
              <a:rPr lang="en-US" smtClean="0"/>
              <a:pPr/>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C1D279-347D-4A8E-891B-85D1B0F774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C3321-E82D-4B03-A201-A257E6E6C460}" type="datetimeFigureOut">
              <a:rPr lang="en-US" smtClean="0"/>
              <a:pPr/>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C1D279-347D-4A8E-891B-85D1B0F774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C3321-E82D-4B03-A201-A257E6E6C460}" type="datetimeFigureOut">
              <a:rPr lang="en-US" smtClean="0"/>
              <a:pPr/>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1D279-347D-4A8E-891B-85D1B0F774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C3321-E82D-4B03-A201-A257E6E6C460}" type="datetimeFigureOut">
              <a:rPr lang="en-US" smtClean="0"/>
              <a:pPr/>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1D279-347D-4A8E-891B-85D1B0F774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C3321-E82D-4B03-A201-A257E6E6C460}" type="datetimeFigureOut">
              <a:rPr lang="en-US" smtClean="0"/>
              <a:pPr/>
              <a:t>1/21/2021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1D279-347D-4A8E-891B-85D1B0F774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Pathogenicity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Infectious diseases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pathogen that attack plants belong to the same groups of organisms that cause diseases in humans and animals. </a:t>
            </a:r>
          </a:p>
          <a:p>
            <a:pPr algn="just"/>
            <a:r>
              <a:rPr lang="en-US" dirty="0" smtClean="0">
                <a:solidFill>
                  <a:schemeClr val="accent1"/>
                </a:solidFill>
              </a:rPr>
              <a:t>Infectious diseases</a:t>
            </a:r>
            <a:r>
              <a:rPr lang="en-US" dirty="0" smtClean="0">
                <a:solidFill>
                  <a:srgbClr val="C00000"/>
                </a:solidFill>
              </a:rPr>
              <a:t> are those that result from infection of a plant by a pathogen. In such diseases, the pathogen can grow and multiply rapidly on diseased plants, it can spread from diseased to healthy plants, it can cause additional plants to become diseased, thereby leading to the development of a small or large epidemic.</a:t>
            </a:r>
            <a:endParaRPr lang="en-US"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Parasitism and </a:t>
            </a:r>
            <a:r>
              <a:rPr lang="en-US" dirty="0" err="1"/>
              <a:t>P</a:t>
            </a:r>
            <a:r>
              <a:rPr lang="en-US" dirty="0" err="1" smtClean="0"/>
              <a:t>athogenicity</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chemeClr val="tx2"/>
                </a:solidFill>
              </a:rPr>
              <a:t>Parasite- </a:t>
            </a:r>
            <a:r>
              <a:rPr lang="en-US" dirty="0" smtClean="0">
                <a:solidFill>
                  <a:srgbClr val="C00000"/>
                </a:solidFill>
              </a:rPr>
              <a:t>An organisms that lives on or in some other organisms and obtain its food from the latter is called </a:t>
            </a:r>
            <a:r>
              <a:rPr lang="en-US" dirty="0" smtClean="0">
                <a:solidFill>
                  <a:schemeClr val="tx2"/>
                </a:solidFill>
              </a:rPr>
              <a:t>parasite.</a:t>
            </a:r>
          </a:p>
          <a:p>
            <a:r>
              <a:rPr lang="en-US" dirty="0" smtClean="0">
                <a:solidFill>
                  <a:schemeClr val="tx2"/>
                </a:solidFill>
              </a:rPr>
              <a:t>Parasitism- </a:t>
            </a:r>
            <a:r>
              <a:rPr lang="en-US" dirty="0" smtClean="0">
                <a:solidFill>
                  <a:srgbClr val="C00000"/>
                </a:solidFill>
              </a:rPr>
              <a:t>the removal of food by a parasite from its host is called parasitism.</a:t>
            </a:r>
          </a:p>
          <a:p>
            <a:r>
              <a:rPr lang="en-US" dirty="0" smtClean="0">
                <a:solidFill>
                  <a:schemeClr val="tx2"/>
                </a:solidFill>
              </a:rPr>
              <a:t>Plant parasite- </a:t>
            </a:r>
            <a:r>
              <a:rPr lang="en-US" dirty="0" smtClean="0">
                <a:solidFill>
                  <a:srgbClr val="C00000"/>
                </a:solidFill>
              </a:rPr>
              <a:t>is an organism that becomes intimately associated with a plant and multiplies or grows at the expense of the plant. The removal by parasite of nutrients and water from the host plant usually reduces efficiency in the normal growth of the plant and becomes detrimental to further development and reproduction of the plant. </a:t>
            </a:r>
          </a:p>
          <a:p>
            <a:pPr>
              <a:buNone/>
            </a:pPr>
            <a:endParaRPr lang="en-US"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3465513" cy="1162050"/>
          </a:xfrm>
        </p:spPr>
        <p:txBody>
          <a:bodyPr>
            <a:noAutofit/>
          </a:bodyPr>
          <a:lstStyle/>
          <a:p>
            <a:r>
              <a:rPr lang="en-US" sz="4000" b="0" dirty="0" err="1" smtClean="0"/>
              <a:t>Pathogenicity</a:t>
            </a:r>
            <a:r>
              <a:rPr lang="en-US" sz="4000" dirty="0" smtClean="0"/>
              <a:t> </a:t>
            </a:r>
            <a:endParaRPr lang="en-US" sz="4000" dirty="0"/>
          </a:p>
        </p:txBody>
      </p:sp>
      <p:sp>
        <p:nvSpPr>
          <p:cNvPr id="4" name="Content Placeholder 3"/>
          <p:cNvSpPr>
            <a:spLocks noGrp="1"/>
          </p:cNvSpPr>
          <p:nvPr>
            <p:ph idx="1"/>
          </p:nvPr>
        </p:nvSpPr>
        <p:spPr>
          <a:xfrm>
            <a:off x="3575050" y="273050"/>
            <a:ext cx="5111750" cy="6280150"/>
          </a:xfrm>
        </p:spPr>
        <p:txBody>
          <a:bodyPr>
            <a:normAutofit/>
          </a:bodyPr>
          <a:lstStyle/>
          <a:p>
            <a:pPr algn="just"/>
            <a:r>
              <a:rPr lang="en-US" sz="2000" dirty="0" smtClean="0"/>
              <a:t>Tissues affected by such substances may show-</a:t>
            </a:r>
          </a:p>
          <a:p>
            <a:pPr algn="just">
              <a:buNone/>
            </a:pPr>
            <a:r>
              <a:rPr lang="en-US" sz="2000" dirty="0"/>
              <a:t> </a:t>
            </a:r>
            <a:r>
              <a:rPr lang="en-US" sz="2000" dirty="0" smtClean="0"/>
              <a:t>     increased respiration, </a:t>
            </a:r>
          </a:p>
          <a:p>
            <a:pPr algn="just">
              <a:buNone/>
            </a:pPr>
            <a:r>
              <a:rPr lang="en-US" sz="2000" dirty="0"/>
              <a:t> </a:t>
            </a:r>
            <a:r>
              <a:rPr lang="en-US" sz="2000" dirty="0" smtClean="0"/>
              <a:t>     disintegration or collapse of cells, </a:t>
            </a:r>
          </a:p>
          <a:p>
            <a:pPr algn="just">
              <a:buNone/>
            </a:pPr>
            <a:r>
              <a:rPr lang="en-US" sz="2000" dirty="0"/>
              <a:t> </a:t>
            </a:r>
            <a:r>
              <a:rPr lang="en-US" sz="2000" dirty="0" smtClean="0"/>
              <a:t>     wilting, </a:t>
            </a:r>
          </a:p>
          <a:p>
            <a:pPr algn="just">
              <a:buNone/>
            </a:pPr>
            <a:r>
              <a:rPr lang="en-US" sz="2000" dirty="0"/>
              <a:t> </a:t>
            </a:r>
            <a:r>
              <a:rPr lang="en-US" sz="2000" dirty="0" smtClean="0"/>
              <a:t>     abscission, </a:t>
            </a:r>
          </a:p>
          <a:p>
            <a:pPr algn="just">
              <a:buNone/>
            </a:pPr>
            <a:r>
              <a:rPr lang="en-US" sz="2000" dirty="0"/>
              <a:t> </a:t>
            </a:r>
            <a:r>
              <a:rPr lang="en-US" sz="2000" dirty="0" smtClean="0"/>
              <a:t>     abnormal cell division and enlargement, and degeneration of specific components such as chlorophyll. </a:t>
            </a:r>
          </a:p>
          <a:p>
            <a:pPr algn="just">
              <a:buNone/>
            </a:pPr>
            <a:r>
              <a:rPr lang="en-US" sz="2000" dirty="0" smtClean="0"/>
              <a:t>It would appear, therefore, that the damage caused by a parasite is not always proportional to the nutrients removed by the parasite from its host. </a:t>
            </a:r>
          </a:p>
          <a:p>
            <a:pPr algn="just"/>
            <a:r>
              <a:rPr lang="en-US" sz="2000" dirty="0" smtClean="0">
                <a:solidFill>
                  <a:schemeClr val="tx2"/>
                </a:solidFill>
              </a:rPr>
              <a:t> </a:t>
            </a:r>
            <a:r>
              <a:rPr lang="en-US" sz="2000" dirty="0" err="1" smtClean="0">
                <a:solidFill>
                  <a:schemeClr val="tx2"/>
                </a:solidFill>
              </a:rPr>
              <a:t>Pathogenicity</a:t>
            </a:r>
            <a:r>
              <a:rPr lang="en-US" sz="2000" dirty="0" smtClean="0">
                <a:solidFill>
                  <a:schemeClr val="tx2"/>
                </a:solidFill>
              </a:rPr>
              <a:t>, then, is the ability of the parasite to interfere with one or more of the essential functions of the plant, thereby causing disease</a:t>
            </a:r>
            <a:r>
              <a:rPr lang="en-US" sz="2000" dirty="0" smtClean="0"/>
              <a:t>.</a:t>
            </a:r>
          </a:p>
          <a:p>
            <a:pPr algn="just"/>
            <a:endParaRPr lang="en-US" sz="2000" dirty="0"/>
          </a:p>
        </p:txBody>
      </p:sp>
      <p:sp>
        <p:nvSpPr>
          <p:cNvPr id="5" name="Text Placeholder 4"/>
          <p:cNvSpPr>
            <a:spLocks noGrp="1"/>
          </p:cNvSpPr>
          <p:nvPr>
            <p:ph type="body" sz="half" idx="2"/>
          </p:nvPr>
        </p:nvSpPr>
        <p:spPr>
          <a:xfrm>
            <a:off x="0" y="685800"/>
            <a:ext cx="3465513" cy="6172200"/>
          </a:xfrm>
        </p:spPr>
        <p:txBody>
          <a:bodyPr>
            <a:normAutofit/>
          </a:bodyPr>
          <a:lstStyle/>
          <a:p>
            <a:pPr algn="just"/>
            <a:r>
              <a:rPr lang="en-US" sz="2000" dirty="0" smtClean="0"/>
              <a:t>the ability of a pathogen to cause disease, as the ability of the parasite to invade and become established in the host generally results in the development of a diseased condition in the host.</a:t>
            </a:r>
          </a:p>
          <a:p>
            <a:pPr algn="just"/>
            <a:r>
              <a:rPr lang="en-US" sz="2000" dirty="0" smtClean="0"/>
              <a:t> In most plant diseases, however, the amount of damage caused to plants is often much greater than would be expected from the mere removal of nutrients by the parasite. This additional damage results from substances secreted by the parasite or produced by the host in response to stimuli originating in the parasite</a:t>
            </a:r>
          </a:p>
          <a:p>
            <a:pPr algn="just"/>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3465513" cy="1162050"/>
          </a:xfrm>
        </p:spPr>
        <p:txBody>
          <a:bodyPr>
            <a:normAutofit/>
          </a:bodyPr>
          <a:lstStyle/>
          <a:p>
            <a:r>
              <a:rPr lang="en-US" sz="4000" b="0" dirty="0" err="1" smtClean="0"/>
              <a:t>Pathogenicity</a:t>
            </a:r>
            <a:r>
              <a:rPr lang="en-US" sz="4000" dirty="0" smtClean="0"/>
              <a:t> </a:t>
            </a:r>
            <a:endParaRPr lang="en-US" sz="4000" dirty="0"/>
          </a:p>
        </p:txBody>
      </p:sp>
      <p:sp>
        <p:nvSpPr>
          <p:cNvPr id="3" name="Content Placeholder 2"/>
          <p:cNvSpPr>
            <a:spLocks noGrp="1"/>
          </p:cNvSpPr>
          <p:nvPr>
            <p:ph idx="1"/>
          </p:nvPr>
        </p:nvSpPr>
        <p:spPr/>
        <p:txBody>
          <a:bodyPr>
            <a:normAutofit lnSpcReduction="10000"/>
          </a:bodyPr>
          <a:lstStyle/>
          <a:p>
            <a:pPr algn="just">
              <a:buFont typeface="+mj-lt"/>
              <a:buAutoNum type="arabicPeriod"/>
            </a:pPr>
            <a:r>
              <a:rPr lang="en-US" sz="1800" dirty="0" smtClean="0"/>
              <a:t>Some parasites, including viruses, </a:t>
            </a:r>
            <a:r>
              <a:rPr lang="en-US" sz="1800" dirty="0" err="1" smtClean="0"/>
              <a:t>viroids</a:t>
            </a:r>
            <a:r>
              <a:rPr lang="en-US" sz="1800" dirty="0" smtClean="0"/>
              <a:t>, </a:t>
            </a:r>
            <a:r>
              <a:rPr lang="en-US" sz="1800" dirty="0" err="1" smtClean="0"/>
              <a:t>mollicutes</a:t>
            </a:r>
            <a:r>
              <a:rPr lang="en-US" sz="1800" dirty="0" smtClean="0"/>
              <a:t>, some fastidious bacteria, nematodes, protozoa, and fungi causing </a:t>
            </a:r>
            <a:r>
              <a:rPr lang="en-US" sz="1800" b="1" dirty="0" smtClean="0">
                <a:solidFill>
                  <a:schemeClr val="tx2">
                    <a:lumMod val="60000"/>
                    <a:lumOff val="40000"/>
                  </a:schemeClr>
                </a:solidFill>
              </a:rPr>
              <a:t>downy mildews, powdery mildews, and rusts,</a:t>
            </a:r>
            <a:r>
              <a:rPr lang="en-US" sz="1800" dirty="0" smtClean="0"/>
              <a:t> are </a:t>
            </a:r>
            <a:r>
              <a:rPr lang="en-US" sz="1800" b="1" dirty="0" err="1" smtClean="0">
                <a:solidFill>
                  <a:srgbClr val="C00000"/>
                </a:solidFill>
              </a:rPr>
              <a:t>biotrophs</a:t>
            </a:r>
            <a:r>
              <a:rPr lang="en-US" sz="1800" dirty="0" smtClean="0">
                <a:solidFill>
                  <a:srgbClr val="C00000"/>
                </a:solidFill>
              </a:rPr>
              <a:t>, </a:t>
            </a:r>
            <a:r>
              <a:rPr lang="en-US" sz="1800" dirty="0" smtClean="0"/>
              <a:t>i.e., they can grow and reproduce in nature only in living hosts, and they are called </a:t>
            </a:r>
            <a:r>
              <a:rPr lang="en-US" sz="1800" dirty="0" smtClean="0">
                <a:solidFill>
                  <a:srgbClr val="FF0000"/>
                </a:solidFill>
              </a:rPr>
              <a:t>obligate parasites. </a:t>
            </a:r>
          </a:p>
          <a:p>
            <a:pPr algn="just">
              <a:buNone/>
            </a:pPr>
            <a:r>
              <a:rPr lang="en-US" sz="1800" dirty="0" smtClean="0">
                <a:solidFill>
                  <a:srgbClr val="FF0000"/>
                </a:solidFill>
              </a:rPr>
              <a:t>2. Other parasites (most fungi and bacteria) can live on either living or dead hosts and on various nutrient media, and they are therefore called </a:t>
            </a:r>
            <a:r>
              <a:rPr lang="en-US" sz="1800" b="1" dirty="0" err="1" smtClean="0">
                <a:solidFill>
                  <a:schemeClr val="tx2"/>
                </a:solidFill>
              </a:rPr>
              <a:t>nonobligate</a:t>
            </a:r>
            <a:r>
              <a:rPr lang="en-US" sz="1800" b="1" dirty="0" smtClean="0">
                <a:solidFill>
                  <a:schemeClr val="tx2"/>
                </a:solidFill>
              </a:rPr>
              <a:t> parasites.</a:t>
            </a:r>
          </a:p>
          <a:p>
            <a:pPr algn="just">
              <a:buNone/>
            </a:pPr>
            <a:r>
              <a:rPr lang="en-US" sz="1800" b="1" dirty="0" smtClean="0">
                <a:solidFill>
                  <a:schemeClr val="tx2"/>
                </a:solidFill>
              </a:rPr>
              <a:t>3. Some </a:t>
            </a:r>
            <a:r>
              <a:rPr lang="en-US" sz="1800" b="1" dirty="0" err="1" smtClean="0">
                <a:solidFill>
                  <a:schemeClr val="tx2"/>
                </a:solidFill>
              </a:rPr>
              <a:t>nonobligate</a:t>
            </a:r>
            <a:r>
              <a:rPr lang="en-US" sz="1800" b="1" dirty="0" smtClean="0">
                <a:solidFill>
                  <a:schemeClr val="tx2"/>
                </a:solidFill>
              </a:rPr>
              <a:t> parasites live most of the time or most of their life cycles as parasites, but, under certain conditions, may grow </a:t>
            </a:r>
            <a:r>
              <a:rPr lang="en-US" sz="1800" b="1" dirty="0" err="1" smtClean="0">
                <a:solidFill>
                  <a:schemeClr val="tx2"/>
                </a:solidFill>
              </a:rPr>
              <a:t>saprophytically</a:t>
            </a:r>
            <a:r>
              <a:rPr lang="en-US" sz="1800" b="1" dirty="0" smtClean="0">
                <a:solidFill>
                  <a:schemeClr val="tx2"/>
                </a:solidFill>
              </a:rPr>
              <a:t> on dead organic matter; such parasites are </a:t>
            </a:r>
            <a:r>
              <a:rPr lang="en-US" sz="1800" b="1" dirty="0" err="1" smtClean="0">
                <a:solidFill>
                  <a:schemeClr val="tx2"/>
                </a:solidFill>
              </a:rPr>
              <a:t>semibiotrophs</a:t>
            </a:r>
            <a:r>
              <a:rPr lang="en-US" sz="1800" b="1" dirty="0" smtClean="0">
                <a:solidFill>
                  <a:schemeClr val="tx2"/>
                </a:solidFill>
              </a:rPr>
              <a:t> and are called </a:t>
            </a:r>
            <a:r>
              <a:rPr lang="en-US" sz="1800" b="1" dirty="0" smtClean="0">
                <a:solidFill>
                  <a:srgbClr val="C00000"/>
                </a:solidFill>
              </a:rPr>
              <a:t>facultative saprophytes. </a:t>
            </a:r>
          </a:p>
          <a:p>
            <a:pPr algn="just">
              <a:buNone/>
            </a:pPr>
            <a:r>
              <a:rPr lang="en-US" sz="1800" b="1" dirty="0" smtClean="0">
                <a:solidFill>
                  <a:srgbClr val="C00000"/>
                </a:solidFill>
              </a:rPr>
              <a:t>4.  Others live most of the time and thrive well on dead organic matter (</a:t>
            </a:r>
            <a:r>
              <a:rPr lang="en-US" sz="1800" b="1" dirty="0" err="1" smtClean="0">
                <a:solidFill>
                  <a:srgbClr val="C00000"/>
                </a:solidFill>
              </a:rPr>
              <a:t>necrotrophs</a:t>
            </a:r>
            <a:r>
              <a:rPr lang="en-US" sz="1800" b="1" dirty="0" smtClean="0">
                <a:solidFill>
                  <a:srgbClr val="C00000"/>
                </a:solidFill>
              </a:rPr>
              <a:t>) but, under certain circumstances, may attack living plants and become parasitic; these parasites are called </a:t>
            </a:r>
            <a:r>
              <a:rPr lang="en-US" sz="1800" b="1" dirty="0" smtClean="0">
                <a:solidFill>
                  <a:schemeClr val="accent1"/>
                </a:solidFill>
              </a:rPr>
              <a:t>facultative parasites.</a:t>
            </a:r>
          </a:p>
          <a:p>
            <a:pPr algn="just"/>
            <a:endParaRPr lang="en-US" sz="1800" dirty="0">
              <a:solidFill>
                <a:srgbClr val="FF0000"/>
              </a:solidFill>
            </a:endParaRPr>
          </a:p>
        </p:txBody>
      </p:sp>
      <p:sp>
        <p:nvSpPr>
          <p:cNvPr id="4" name="Text Placeholder 3"/>
          <p:cNvSpPr>
            <a:spLocks noGrp="1"/>
          </p:cNvSpPr>
          <p:nvPr>
            <p:ph type="body" sz="half" idx="2"/>
          </p:nvPr>
        </p:nvSpPr>
        <p:spPr>
          <a:xfrm>
            <a:off x="0" y="457200"/>
            <a:ext cx="3465513" cy="6400800"/>
          </a:xfrm>
        </p:spPr>
        <p:txBody>
          <a:bodyPr>
            <a:normAutofit/>
          </a:bodyPr>
          <a:lstStyle/>
          <a:p>
            <a:pPr algn="just"/>
            <a:r>
              <a:rPr lang="en-US" sz="1800" dirty="0" smtClean="0"/>
              <a:t>1. </a:t>
            </a:r>
            <a:r>
              <a:rPr lang="en-US" sz="1800" dirty="0"/>
              <a:t>O</a:t>
            </a:r>
            <a:r>
              <a:rPr lang="en-US" sz="1800" dirty="0" smtClean="0"/>
              <a:t>nly a few members of a few groups can parasitize plants: </a:t>
            </a:r>
          </a:p>
          <a:p>
            <a:pPr algn="just"/>
            <a:r>
              <a:rPr lang="en-US" sz="1800" dirty="0" smtClean="0"/>
              <a:t>fungi, </a:t>
            </a:r>
          </a:p>
          <a:p>
            <a:pPr algn="just"/>
            <a:r>
              <a:rPr lang="en-US" sz="1800" dirty="0" smtClean="0"/>
              <a:t>bacteria, </a:t>
            </a:r>
          </a:p>
          <a:p>
            <a:pPr algn="just"/>
            <a:r>
              <a:rPr lang="en-US" sz="1800" dirty="0" err="1" smtClean="0"/>
              <a:t>mollicutes</a:t>
            </a:r>
            <a:r>
              <a:rPr lang="en-US" sz="1800" dirty="0" smtClean="0"/>
              <a:t>, </a:t>
            </a:r>
          </a:p>
          <a:p>
            <a:pPr algn="just"/>
            <a:r>
              <a:rPr lang="en-US" sz="1800" dirty="0" smtClean="0"/>
              <a:t>parasitic higher plants, </a:t>
            </a:r>
          </a:p>
          <a:p>
            <a:pPr algn="just"/>
            <a:r>
              <a:rPr lang="en-US" sz="1800" dirty="0" smtClean="0"/>
              <a:t>parasitic green algae, </a:t>
            </a:r>
          </a:p>
          <a:p>
            <a:pPr algn="just"/>
            <a:r>
              <a:rPr lang="en-US" sz="1800" dirty="0" smtClean="0"/>
              <a:t>nematodes, </a:t>
            </a:r>
          </a:p>
          <a:p>
            <a:pPr algn="just"/>
            <a:r>
              <a:rPr lang="en-US" sz="1800" dirty="0" smtClean="0"/>
              <a:t>protozoa, </a:t>
            </a:r>
          </a:p>
          <a:p>
            <a:pPr algn="just"/>
            <a:r>
              <a:rPr lang="en-US" sz="1800" dirty="0" smtClean="0"/>
              <a:t>viruses, and </a:t>
            </a:r>
            <a:r>
              <a:rPr lang="en-US" sz="1800" dirty="0" err="1" smtClean="0"/>
              <a:t>viroids</a:t>
            </a:r>
            <a:r>
              <a:rPr lang="en-US" sz="1800" dirty="0" smtClean="0"/>
              <a:t>. These parasites are successful because they can invade a host plant, feed and proliferate in it, and withstand the conditions in which the host lives. </a:t>
            </a:r>
          </a:p>
          <a:p>
            <a:pPr algn="just"/>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604</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Pathogenicity</vt:lpstr>
      <vt:lpstr>Infectious diseases </vt:lpstr>
      <vt:lpstr>Parasitism and Pathogenicity </vt:lpstr>
      <vt:lpstr>Pathogenicity </vt:lpstr>
      <vt:lpstr>Pathogenicity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Pathogenicity and Parasitism</dc:title>
  <dc:creator>acer</dc:creator>
  <cp:lastModifiedBy>acer</cp:lastModifiedBy>
  <cp:revision>8</cp:revision>
  <dcterms:created xsi:type="dcterms:W3CDTF">2021-01-20T19:09:11Z</dcterms:created>
  <dcterms:modified xsi:type="dcterms:W3CDTF">2021-01-21T04:13:50Z</dcterms:modified>
</cp:coreProperties>
</file>